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0" r:id="rId1"/>
  </p:sldMasterIdLst>
  <p:notesMasterIdLst>
    <p:notesMasterId r:id="rId19"/>
  </p:notesMasterIdLst>
  <p:sldIdLst>
    <p:sldId id="256" r:id="rId2"/>
    <p:sldId id="257" r:id="rId3"/>
    <p:sldId id="264" r:id="rId4"/>
    <p:sldId id="266" r:id="rId5"/>
    <p:sldId id="265" r:id="rId6"/>
    <p:sldId id="268" r:id="rId7"/>
    <p:sldId id="267" r:id="rId8"/>
    <p:sldId id="269" r:id="rId9"/>
    <p:sldId id="270" r:id="rId10"/>
    <p:sldId id="271" r:id="rId11"/>
    <p:sldId id="272" r:id="rId12"/>
    <p:sldId id="273" r:id="rId13"/>
    <p:sldId id="274" r:id="rId14"/>
    <p:sldId id="262" r:id="rId15"/>
    <p:sldId id="263" r:id="rId16"/>
    <p:sldId id="275" r:id="rId17"/>
    <p:sldId id="276" r:id="rId18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00" d="100"/>
          <a:sy n="100" d="100"/>
        </p:scale>
        <p:origin x="-15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interSettings" Target="printerSettings/printerSettings1.bin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86899204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Shape 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2C319CFD-0C90-F040-A090-9914776BB771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030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9F98D-F46D-F745-9A25-7571EBC9A670}" type="datetimeFigureOut">
              <a:rPr lang="en-US" smtClean="0"/>
              <a:t>05/06/16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-GB" sz="1000" smtClean="0">
                <a:solidFill>
                  <a:schemeClr val="dk2"/>
                </a:solidFill>
              </a:rPr>
              <a:t>‹#›</a:t>
            </a:fld>
            <a:endParaRPr lang="en-GB" sz="100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0303108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9F98D-F46D-F745-9A25-7571EBC9A670}" type="datetimeFigureOut">
              <a:rPr lang="en-US" smtClean="0"/>
              <a:t>05/06/16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-GB" sz="1000" smtClean="0">
                <a:solidFill>
                  <a:schemeClr val="dk2"/>
                </a:solidFill>
              </a:rPr>
              <a:t>‹#›</a:t>
            </a:fld>
            <a:endParaRPr lang="en-GB" sz="100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0145184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9F98D-F46D-F745-9A25-7571EBC9A670}" type="datetimeFigureOut">
              <a:rPr lang="en-US" smtClean="0"/>
              <a:t>05/06/16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-GB" sz="1000" smtClean="0">
                <a:solidFill>
                  <a:schemeClr val="dk2"/>
                </a:solidFill>
              </a:rPr>
              <a:t>‹#›</a:t>
            </a:fld>
            <a:endParaRPr lang="en-GB" sz="100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9242084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1_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311700" y="2867800"/>
            <a:ext cx="8520600" cy="11224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472457" y="6217621"/>
            <a:ext cx="548700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7" y="6217621"/>
            <a:ext cx="548700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9F98D-F46D-F745-9A25-7571EBC9A670}" type="datetimeFigureOut">
              <a:rPr lang="en-US" smtClean="0"/>
              <a:t>05/06/16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-GB" sz="1000" smtClean="0">
                <a:solidFill>
                  <a:schemeClr val="dk2"/>
                </a:solidFill>
              </a:rPr>
              <a:t>‹#›</a:t>
            </a:fld>
            <a:endParaRPr lang="en-GB" sz="100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0103227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9F98D-F46D-F745-9A25-7571EBC9A670}" type="datetimeFigureOut">
              <a:rPr lang="en-US" smtClean="0"/>
              <a:t>05/06/16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-GB" sz="1000" smtClean="0">
                <a:solidFill>
                  <a:schemeClr val="dk2"/>
                </a:solidFill>
              </a:rPr>
              <a:t>‹#›</a:t>
            </a:fld>
            <a:endParaRPr lang="en-GB" sz="100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2530590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9F98D-F46D-F745-9A25-7571EBC9A670}" type="datetimeFigureOut">
              <a:rPr lang="en-US" smtClean="0"/>
              <a:t>05/06/16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-GB" sz="1000" smtClean="0">
                <a:solidFill>
                  <a:schemeClr val="dk2"/>
                </a:solidFill>
              </a:rPr>
              <a:t>‹#›</a:t>
            </a:fld>
            <a:endParaRPr lang="en-GB" sz="100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1616188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9F98D-F46D-F745-9A25-7571EBC9A670}" type="datetimeFigureOut">
              <a:rPr lang="en-US" smtClean="0"/>
              <a:t>05/06/16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-GB" sz="1000" smtClean="0">
                <a:solidFill>
                  <a:schemeClr val="dk2"/>
                </a:solidFill>
              </a:rPr>
              <a:t>‹#›</a:t>
            </a:fld>
            <a:endParaRPr lang="en-GB" sz="100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0446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9F98D-F46D-F745-9A25-7571EBC9A670}" type="datetimeFigureOut">
              <a:rPr lang="en-US" smtClean="0"/>
              <a:t>05/06/16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-GB" sz="1000" smtClean="0">
                <a:solidFill>
                  <a:schemeClr val="dk2"/>
                </a:solidFill>
              </a:rPr>
              <a:t>‹#›</a:t>
            </a:fld>
            <a:endParaRPr lang="en-GB" sz="100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7887727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9F98D-F46D-F745-9A25-7571EBC9A670}" type="datetimeFigureOut">
              <a:rPr lang="en-US" smtClean="0"/>
              <a:t>05/06/16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38356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9F98D-F46D-F745-9A25-7571EBC9A670}" type="datetimeFigureOut">
              <a:rPr lang="en-US" smtClean="0"/>
              <a:t>05/06/16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-GB" sz="1000" smtClean="0">
                <a:solidFill>
                  <a:schemeClr val="dk2"/>
                </a:solidFill>
              </a:rPr>
              <a:t>‹#›</a:t>
            </a:fld>
            <a:endParaRPr lang="en-GB" sz="100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0453747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9F98D-F46D-F745-9A25-7571EBC9A670}" type="datetimeFigureOut">
              <a:rPr lang="en-US" smtClean="0"/>
              <a:t>05/06/16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-GB" sz="1000" smtClean="0">
                <a:solidFill>
                  <a:schemeClr val="dk2"/>
                </a:solidFill>
              </a:rPr>
              <a:t>‹#›</a:t>
            </a:fld>
            <a:endParaRPr lang="en-GB" sz="100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8580500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09F98D-F46D-F745-9A25-7571EBC9A670}" type="datetimeFigureOut">
              <a:rPr lang="en-US" smtClean="0"/>
              <a:t>05/06/16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-GB" sz="1000" smtClean="0">
                <a:solidFill>
                  <a:schemeClr val="dk2"/>
                </a:solidFill>
              </a:rPr>
              <a:t>‹#›</a:t>
            </a:fld>
            <a:endParaRPr lang="en-GB" sz="100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1445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5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https://www.rstudio.com</a:t>
            </a:r>
          </a:p>
        </p:txBody>
      </p:sp>
      <p:sp>
        <p:nvSpPr>
          <p:cNvPr id="55" name="Shape 55"/>
          <p:cNvSpPr txBox="1">
            <a:spLocks noGrp="1"/>
          </p:cNvSpPr>
          <p:nvPr>
            <p:ph type="title" idx="4294967295"/>
          </p:nvPr>
        </p:nvSpPr>
        <p:spPr>
          <a:xfrm>
            <a:off x="0" y="1932518"/>
            <a:ext cx="8521700" cy="1121833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https://cran.r-project.org</a:t>
            </a:r>
          </a:p>
        </p:txBody>
      </p:sp>
      <p:sp>
        <p:nvSpPr>
          <p:cNvPr id="56" name="Shape 56"/>
          <p:cNvSpPr txBox="1"/>
          <p:nvPr/>
        </p:nvSpPr>
        <p:spPr>
          <a:xfrm>
            <a:off x="461625" y="654767"/>
            <a:ext cx="2298300" cy="785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Download R from here</a:t>
            </a:r>
          </a:p>
        </p:txBody>
      </p:sp>
      <p:cxnSp>
        <p:nvCxnSpPr>
          <p:cNvPr id="57" name="Shape 57"/>
          <p:cNvCxnSpPr/>
          <p:nvPr/>
        </p:nvCxnSpPr>
        <p:spPr>
          <a:xfrm>
            <a:off x="1767900" y="1139333"/>
            <a:ext cx="795600" cy="969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58" name="Shape 58"/>
          <p:cNvSpPr txBox="1"/>
          <p:nvPr/>
        </p:nvSpPr>
        <p:spPr>
          <a:xfrm>
            <a:off x="4930500" y="4635833"/>
            <a:ext cx="3162600" cy="178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Download R studio from here</a:t>
            </a:r>
          </a:p>
          <a:p>
            <a:pPr lvl="0">
              <a:spcBef>
                <a:spcPts val="0"/>
              </a:spcBef>
              <a:buNone/>
            </a:pPr>
            <a:r>
              <a:rPr lang="en-GB"/>
              <a:t>(it might make your life easier)</a:t>
            </a:r>
          </a:p>
        </p:txBody>
      </p:sp>
      <p:cxnSp>
        <p:nvCxnSpPr>
          <p:cNvPr id="59" name="Shape 59"/>
          <p:cNvCxnSpPr/>
          <p:nvPr/>
        </p:nvCxnSpPr>
        <p:spPr>
          <a:xfrm rot="10800000">
            <a:off x="5195600" y="3915633"/>
            <a:ext cx="422400" cy="69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</p:spTree>
  </p:cSld>
  <p:clrMapOvr>
    <a:masterClrMapping/>
  </p:clrMapOvr>
  <p:transition xmlns:p14="http://schemas.microsoft.com/office/powerpoint/2010/main" spd="slow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Untitled 2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2287"/>
            <a:ext cx="9144000" cy="504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307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Untitled.tiff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14" r="13616"/>
          <a:stretch/>
        </p:blipFill>
        <p:spPr>
          <a:xfrm>
            <a:off x="125813" y="224139"/>
            <a:ext cx="8552817" cy="6300494"/>
          </a:xfrm>
        </p:spPr>
      </p:pic>
    </p:spTree>
    <p:extLst>
      <p:ext uri="{BB962C8B-B14F-4D97-AF65-F5344CB8AC3E}">
        <p14:creationId xmlns:p14="http://schemas.microsoft.com/office/powerpoint/2010/main" val="5651681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ntitled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4597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8520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Untitled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4866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0922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Why use R?</a:t>
            </a:r>
          </a:p>
        </p:txBody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r>
              <a:rPr lang="en-GB"/>
              <a:t>Computational biologists use it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GB"/>
              <a:t>New (relevant) methods are available on R first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GB"/>
              <a:t>Sharing code with collaborators is easier if it’s in the same language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GB"/>
              <a:t>It’s relatively easy to learn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GB"/>
              <a:t>You can do a lot with relatively little code</a:t>
            </a:r>
          </a:p>
        </p:txBody>
      </p:sp>
    </p:spTree>
  </p:cSld>
  <p:clrMapOvr>
    <a:masterClrMapping/>
  </p:clrMapOvr>
  <p:transition xmlns:p14="http://schemas.microsoft.com/office/powerpoint/2010/main" spd="slow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Learning outcomes</a:t>
            </a:r>
          </a:p>
        </p:txBody>
      </p:sp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r>
              <a:rPr lang="en-GB"/>
              <a:t>Download and install R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GB"/>
              <a:t>Read in data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GB"/>
              <a:t>Make some plots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GB"/>
              <a:t>Use packages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GB"/>
              <a:t>Understand documentation</a:t>
            </a:r>
          </a:p>
          <a:p>
            <a:pPr marL="457200" lvl="0" indent="-228600">
              <a:spcBef>
                <a:spcPts val="0"/>
              </a:spcBef>
            </a:pPr>
            <a:r>
              <a:rPr lang="en-GB" b="1"/>
              <a:t>Learn how to use R scripts</a:t>
            </a:r>
          </a:p>
        </p:txBody>
      </p:sp>
    </p:spTree>
  </p:cSld>
  <p:clrMapOvr>
    <a:masterClrMapping/>
  </p:clrMapOvr>
  <p:transition xmlns:p14="http://schemas.microsoft.com/office/powerpoint/2010/main" spd="slow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emp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31545"/>
            <a:ext cx="9144000" cy="45223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36188" y="2941751"/>
            <a:ext cx="129656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/>
              <a:t>Object</a:t>
            </a:r>
            <a:endParaRPr lang="en-US" sz="3000" dirty="0"/>
          </a:p>
        </p:txBody>
      </p:sp>
      <p:sp>
        <p:nvSpPr>
          <p:cNvPr id="6" name="TextBox 5"/>
          <p:cNvSpPr txBox="1"/>
          <p:nvPr/>
        </p:nvSpPr>
        <p:spPr>
          <a:xfrm>
            <a:off x="4470054" y="2963361"/>
            <a:ext cx="166024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/>
              <a:t>Function</a:t>
            </a:r>
            <a:endParaRPr lang="en-US" sz="3000" dirty="0"/>
          </a:p>
        </p:txBody>
      </p:sp>
      <p:sp>
        <p:nvSpPr>
          <p:cNvPr id="7" name="TextBox 6"/>
          <p:cNvSpPr txBox="1"/>
          <p:nvPr/>
        </p:nvSpPr>
        <p:spPr>
          <a:xfrm>
            <a:off x="6586793" y="2963361"/>
            <a:ext cx="205778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/>
              <a:t>Arguments</a:t>
            </a:r>
            <a:endParaRPr lang="en-US" sz="3000" dirty="0"/>
          </a:p>
        </p:txBody>
      </p:sp>
      <p:sp>
        <p:nvSpPr>
          <p:cNvPr id="8" name="TextBox 7"/>
          <p:cNvSpPr txBox="1"/>
          <p:nvPr/>
        </p:nvSpPr>
        <p:spPr>
          <a:xfrm>
            <a:off x="2177772" y="2963361"/>
            <a:ext cx="135221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/>
              <a:t>Assign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H="1" flipV="1">
            <a:off x="435799" y="1483781"/>
            <a:ext cx="385994" cy="145797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 flipV="1">
            <a:off x="908953" y="1483781"/>
            <a:ext cx="1830356" cy="14795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 flipV="1">
            <a:off x="1755648" y="1483781"/>
            <a:ext cx="3212462" cy="14795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4034255" y="1483781"/>
            <a:ext cx="3648261" cy="160434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 flipV="1">
            <a:off x="5677840" y="1483781"/>
            <a:ext cx="2004676" cy="160434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 flipV="1">
            <a:off x="7470843" y="1483781"/>
            <a:ext cx="211673" cy="160434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435799" y="4358239"/>
            <a:ext cx="4496168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Translation:</a:t>
            </a:r>
          </a:p>
          <a:p>
            <a:endParaRPr lang="en-US" dirty="0"/>
          </a:p>
          <a:p>
            <a:r>
              <a:rPr lang="en-US" dirty="0" smtClean="0"/>
              <a:t>Read a table. </a:t>
            </a:r>
          </a:p>
          <a:p>
            <a:r>
              <a:rPr lang="en-US" dirty="0" smtClean="0"/>
              <a:t>The file is located at “data/genetic/</a:t>
            </a:r>
            <a:r>
              <a:rPr lang="en-US" dirty="0" err="1" smtClean="0"/>
              <a:t>phen.txt</a:t>
            </a:r>
            <a:r>
              <a:rPr lang="en-US" dirty="0" smtClean="0"/>
              <a:t>”. </a:t>
            </a:r>
          </a:p>
          <a:p>
            <a:r>
              <a:rPr lang="en-US" dirty="0" smtClean="0"/>
              <a:t>The first row is the header. </a:t>
            </a:r>
          </a:p>
          <a:p>
            <a:r>
              <a:rPr lang="en-US" dirty="0" smtClean="0"/>
              <a:t>Don’t store strings as factors.</a:t>
            </a:r>
          </a:p>
          <a:p>
            <a:r>
              <a:rPr lang="en-US" dirty="0" smtClean="0"/>
              <a:t>Save the output from this to a new object called ‘</a:t>
            </a:r>
            <a:r>
              <a:rPr lang="en-US" dirty="0" err="1" smtClean="0"/>
              <a:t>phen</a:t>
            </a:r>
            <a:r>
              <a:rPr lang="en-US" dirty="0" smtClean="0"/>
              <a:t>’.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46386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Monty Hall problem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/>
              <a:t>Suppose you're on a game show, and you're given the choice of three doors: Behind one door is a car; behind the others, goats. You pick a door, say No. 1, and the host, who knows what's behind the doors, opens another door, say No. 3, which has a goat. He then says to you, "Do you want to pick door No. 2?" Is it to your advantage to switch your choice?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/>
          <a:srcRect t="-50871" b="-5087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942244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Introduction to R</a:t>
            </a:r>
          </a:p>
        </p:txBody>
      </p:sp>
      <p:sp>
        <p:nvSpPr>
          <p:cNvPr id="65" name="Shape 65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 smtClean="0"/>
              <a:t>Gib Hemani</a:t>
            </a:r>
            <a:endParaRPr lang="en-GB" dirty="0"/>
          </a:p>
        </p:txBody>
      </p:sp>
      <p:pic>
        <p:nvPicPr>
          <p:cNvPr id="5" name="Picture 4" descr="uob8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012" y="5589240"/>
            <a:ext cx="3517900" cy="1016000"/>
          </a:xfrm>
          <a:prstGeom prst="rect">
            <a:avLst/>
          </a:prstGeom>
        </p:spPr>
      </p:pic>
      <p:pic>
        <p:nvPicPr>
          <p:cNvPr id="6" name="Picture 5" descr="ieu8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1440" y="5661248"/>
            <a:ext cx="2590800" cy="10160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slow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313" y="1110658"/>
            <a:ext cx="8860732" cy="4928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7661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pt_gamma_sized_cropped_expanded_spAC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868708" y="6361114"/>
            <a:ext cx="61594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smtClean="0">
                <a:solidFill>
                  <a:schemeClr val="bg1"/>
                </a:solidFill>
              </a:rPr>
              <a:t>Davis et al. (2012) </a:t>
            </a:r>
            <a:r>
              <a:rPr lang="en-US" sz="1600" i="1" dirty="0" smtClean="0">
                <a:solidFill>
                  <a:schemeClr val="bg1"/>
                </a:solidFill>
              </a:rPr>
              <a:t>Molecular Psychiatry</a:t>
            </a:r>
            <a:r>
              <a:rPr lang="en-US" sz="1600" dirty="0" smtClean="0">
                <a:solidFill>
                  <a:schemeClr val="bg1"/>
                </a:solidFill>
              </a:rPr>
              <a:t>, </a:t>
            </a:r>
            <a:r>
              <a:rPr lang="en-US" sz="1600" i="1" dirty="0">
                <a:solidFill>
                  <a:schemeClr val="bg1"/>
                </a:solidFill>
              </a:rPr>
              <a:t>17,</a:t>
            </a:r>
            <a:r>
              <a:rPr lang="en-US" sz="1600" dirty="0">
                <a:solidFill>
                  <a:schemeClr val="bg1"/>
                </a:solidFill>
              </a:rPr>
              <a:t> 867-874</a:t>
            </a:r>
            <a:endParaRPr lang="en-US" sz="16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05631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Exploration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Data on 227000 flights that departed from Houston in 2011</a:t>
            </a:r>
          </a:p>
          <a:p>
            <a:r>
              <a:rPr lang="en-US" dirty="0" smtClean="0"/>
              <a:t>For each plane, find how many flights it made, the distance travelled, the delay</a:t>
            </a:r>
            <a:r>
              <a:rPr lang="is-IS" dirty="0" smtClean="0"/>
              <a:t>…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/>
          <a:srcRect t="-6034" b="-603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77511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Built by statisticians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/>
          <a:srcRect t="-32063" b="-32063"/>
          <a:stretch>
            <a:fillRect/>
          </a:stretch>
        </p:blipFill>
        <p:spPr/>
      </p:pic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3"/>
          <a:srcRect t="-6034" b="-603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2087662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18 trillion tests</a:t>
            </a:r>
            <a:r>
              <a:rPr lang="is-IS" dirty="0" smtClean="0"/>
              <a:t>…</a:t>
            </a:r>
            <a:endParaRPr lang="en-US" dirty="0"/>
          </a:p>
        </p:txBody>
      </p:sp>
      <p:pic>
        <p:nvPicPr>
          <p:cNvPr id="7" name="Content Placeholder 6" descr="circos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1190" r="-4119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2710846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100" y="0"/>
            <a:ext cx="87907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7309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ntitled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96935"/>
            <a:ext cx="9144000" cy="5344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1983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1872</TotalTime>
  <Words>242</Words>
  <Application>Microsoft Macintosh PowerPoint</Application>
  <PresentationFormat>On-screen Show (4:3)</PresentationFormat>
  <Paragraphs>40</Paragraphs>
  <Slides>17</Slides>
  <Notes>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Office Theme</vt:lpstr>
      <vt:lpstr>https://www.rstudio.com</vt:lpstr>
      <vt:lpstr>Introduction to R</vt:lpstr>
      <vt:lpstr>PowerPoint Presentation</vt:lpstr>
      <vt:lpstr>PowerPoint Presentation</vt:lpstr>
      <vt:lpstr>Exploration</vt:lpstr>
      <vt:lpstr>Built by statisticians</vt:lpstr>
      <vt:lpstr>18 trillion tests…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Why use R?</vt:lpstr>
      <vt:lpstr>Learning outcomes</vt:lpstr>
      <vt:lpstr>PowerPoint Presentation</vt:lpstr>
      <vt:lpstr>Monty Hall problem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https://www.rstudio.com</dc:title>
  <cp:lastModifiedBy>Gib Hemani</cp:lastModifiedBy>
  <cp:revision>13</cp:revision>
  <dcterms:modified xsi:type="dcterms:W3CDTF">2016-06-05T10:49:09Z</dcterms:modified>
</cp:coreProperties>
</file>